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1CEED-B12D-528C-6348-D6105E001E28}" v="2646" dt="2024-08-30T22:17:01.233"/>
    <p1510:client id="{AAA8E826-8938-994C-FC7B-FDA830D4661A}" v="171" dt="2024-08-30T11:39:00.317"/>
    <p1510:client id="{C28994CF-5553-C120-F824-CE451DC6B746}" v="648" dt="2024-08-30T22:39:31.781"/>
    <p1510:client id="{CE49AA36-410B-6855-A8DE-0B73967914A4}" v="881" dt="2024-08-30T23:06:42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Friday, August 30,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10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Friday, August 30,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0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Friday, August 30,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9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Friday, August 30,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5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Friday, August 30,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6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Friday, August 30,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Friday, August 30,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9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Friday, August 30,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859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Friday, August 30,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Friday, August 30,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2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Friday, August 30,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8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August 30,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38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39" r:id="rId6"/>
    <p:sldLayoutId id="2147483735" r:id="rId7"/>
    <p:sldLayoutId id="2147483736" r:id="rId8"/>
    <p:sldLayoutId id="2147483737" r:id="rId9"/>
    <p:sldLayoutId id="2147483738" r:id="rId10"/>
    <p:sldLayoutId id="214748374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454" y="445366"/>
            <a:ext cx="5777777" cy="2986234"/>
          </a:xfrm>
        </p:spPr>
        <p:txBody>
          <a:bodyPr anchor="b">
            <a:normAutofit/>
          </a:bodyPr>
          <a:lstStyle/>
          <a:p>
            <a:r>
              <a:rPr lang="en-US" dirty="0"/>
              <a:t>BHUMI @ aiabs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Where Cloud Meets Bhumi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5" name="Picture 4" descr="A yellow cartoon character flexing his muscles&#10;&#10;Description automatically generated">
            <a:extLst>
              <a:ext uri="{FF2B5EF4-FFF2-40B4-BE49-F238E27FC236}">
                <a16:creationId xmlns:a16="http://schemas.microsoft.com/office/drawing/2014/main" id="{8479BD1C-EBE6-E2C9-CAEF-B251C2392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903" y="1067440"/>
            <a:ext cx="4114800" cy="432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8F768-F84A-84A1-2A0F-6AFCCCD6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56730"/>
            <a:ext cx="11091600" cy="795137"/>
          </a:xfrm>
        </p:spPr>
        <p:txBody>
          <a:bodyPr/>
          <a:lstStyle/>
          <a:p>
            <a:r>
              <a:rPr lang="en-US"/>
              <a:t>What will we accomplice with seed?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E4993-376C-5195-6D5F-36626DD7E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952882"/>
            <a:ext cx="11090274" cy="5613305"/>
          </a:xfrm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1800" dirty="0">
                <a:solidFill>
                  <a:srgbClr val="FFFFFF"/>
                </a:solidFill>
              </a:rPr>
              <a:t>Product:</a:t>
            </a:r>
            <a:endParaRPr lang="en-US" sz="1800">
              <a:solidFill>
                <a:srgbClr val="FFFFFF">
                  <a:alpha val="60000"/>
                </a:srgbClr>
              </a:solidFill>
            </a:endParaRPr>
          </a:p>
          <a:p>
            <a:pPr lvl="1">
              <a:lnSpc>
                <a:spcPct val="10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solidFill>
                  <a:srgbClr val="FFC000"/>
                </a:solidFill>
              </a:rPr>
              <a:t>Launch BHUMI </a:t>
            </a:r>
            <a:r>
              <a:rPr lang="en-US" sz="1200" dirty="0">
                <a:solidFill>
                  <a:srgbClr val="FFFFFF"/>
                </a:solidFill>
              </a:rPr>
              <a:t>platform beta</a:t>
            </a:r>
          </a:p>
          <a:p>
            <a:pPr lvl="1">
              <a:lnSpc>
                <a:spcPct val="10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solidFill>
                  <a:srgbClr val="FFC000"/>
                </a:solidFill>
              </a:rPr>
              <a:t>Develop farmer mobile app MVP</a:t>
            </a:r>
          </a:p>
          <a:p>
            <a:pPr lvl="1">
              <a:lnSpc>
                <a:spcPct val="10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solidFill>
                  <a:srgbClr val="FFC000"/>
                </a:solidFill>
              </a:rPr>
              <a:t>Achieve 75% accuracy</a:t>
            </a:r>
            <a:r>
              <a:rPr lang="en-US" sz="1200" dirty="0">
                <a:solidFill>
                  <a:srgbClr val="FFFFFF"/>
                </a:solidFill>
              </a:rPr>
              <a:t> in </a:t>
            </a:r>
            <a:r>
              <a:rPr lang="en-US" sz="1200" dirty="0">
                <a:solidFill>
                  <a:srgbClr val="FFC000"/>
                </a:solidFill>
              </a:rPr>
              <a:t>crop yield predictions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1800" dirty="0">
                <a:solidFill>
                  <a:srgbClr val="FFFFFF"/>
                </a:solidFill>
              </a:rPr>
              <a:t>Market Traction:</a:t>
            </a:r>
          </a:p>
          <a:p>
            <a:pPr lvl="1">
              <a:lnSpc>
                <a:spcPct val="10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solidFill>
                  <a:srgbClr val="FFC000"/>
                </a:solidFill>
              </a:rPr>
              <a:t>Onboard 10,000 farmers</a:t>
            </a:r>
          </a:p>
          <a:p>
            <a:pPr lvl="1">
              <a:lnSpc>
                <a:spcPct val="10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solidFill>
                  <a:srgbClr val="FFC000"/>
                </a:solidFill>
              </a:rPr>
              <a:t>Scan </a:t>
            </a:r>
            <a:r>
              <a:rPr lang="en-US" sz="1200" dirty="0">
                <a:solidFill>
                  <a:srgbClr val="FFFFFF"/>
                </a:solidFill>
              </a:rPr>
              <a:t>and </a:t>
            </a:r>
            <a:r>
              <a:rPr lang="en-US" sz="1200" dirty="0">
                <a:solidFill>
                  <a:srgbClr val="FFC000"/>
                </a:solidFill>
              </a:rPr>
              <a:t>analyze 10,000 acres</a:t>
            </a:r>
          </a:p>
          <a:p>
            <a:pPr lvl="1">
              <a:lnSpc>
                <a:spcPct val="10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solidFill>
                  <a:srgbClr val="FFC000"/>
                </a:solidFill>
              </a:rPr>
              <a:t>80% user retention rate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1800" dirty="0">
                <a:solidFill>
                  <a:srgbClr val="FFFFFF"/>
                </a:solidFill>
              </a:rPr>
              <a:t>Data &amp; Innovation:</a:t>
            </a:r>
          </a:p>
          <a:p>
            <a:pPr lvl="1">
              <a:lnSpc>
                <a:spcPct val="10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solidFill>
                  <a:srgbClr val="FFFFFF"/>
                </a:solidFill>
              </a:rPr>
              <a:t>Collect </a:t>
            </a:r>
            <a:r>
              <a:rPr lang="en-US" sz="1200" dirty="0">
                <a:solidFill>
                  <a:srgbClr val="FFC000"/>
                </a:solidFill>
              </a:rPr>
              <a:t>1 million unique data points</a:t>
            </a:r>
          </a:p>
          <a:p>
            <a:pPr lvl="1">
              <a:lnSpc>
                <a:spcPct val="10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solidFill>
                  <a:srgbClr val="FFFFFF"/>
                </a:solidFill>
              </a:rPr>
              <a:t>Initiate </a:t>
            </a:r>
            <a:r>
              <a:rPr lang="en-US" sz="1200" dirty="0">
                <a:solidFill>
                  <a:srgbClr val="FFC000"/>
                </a:solidFill>
              </a:rPr>
              <a:t>1 university research collaboration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1800" dirty="0">
                <a:solidFill>
                  <a:srgbClr val="FFFFFF"/>
                </a:solidFill>
              </a:rPr>
              <a:t>Team &amp; Operations:</a:t>
            </a:r>
          </a:p>
          <a:p>
            <a:pPr lvl="1">
              <a:lnSpc>
                <a:spcPct val="10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solidFill>
                  <a:srgbClr val="FFFFFF"/>
                </a:solidFill>
              </a:rPr>
              <a:t>Expand to </a:t>
            </a:r>
            <a:r>
              <a:rPr lang="en-US" sz="1200" dirty="0">
                <a:solidFill>
                  <a:srgbClr val="FFC000"/>
                </a:solidFill>
              </a:rPr>
              <a:t>5 core team</a:t>
            </a:r>
            <a:r>
              <a:rPr lang="en-US" sz="1200" dirty="0">
                <a:solidFill>
                  <a:srgbClr val="FFFFFF"/>
                </a:solidFill>
              </a:rPr>
              <a:t> members and 10 support.</a:t>
            </a:r>
          </a:p>
          <a:p>
            <a:pPr lvl="1">
              <a:lnSpc>
                <a:spcPct val="10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solidFill>
                  <a:srgbClr val="FFFFFF"/>
                </a:solidFill>
              </a:rPr>
              <a:t>Establish presence in </a:t>
            </a:r>
            <a:r>
              <a:rPr lang="en-US" sz="1200" dirty="0">
                <a:solidFill>
                  <a:srgbClr val="FFC000"/>
                </a:solidFill>
              </a:rPr>
              <a:t>2 major agricultural states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1800" dirty="0">
                <a:solidFill>
                  <a:srgbClr val="FFFFFF"/>
                </a:solidFill>
              </a:rPr>
              <a:t>Financial:</a:t>
            </a:r>
          </a:p>
          <a:p>
            <a:pPr lvl="1">
              <a:lnSpc>
                <a:spcPct val="10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solidFill>
                  <a:srgbClr val="FFFFFF"/>
                </a:solidFill>
              </a:rPr>
              <a:t>Generate </a:t>
            </a:r>
            <a:r>
              <a:rPr lang="en-US" sz="1200" dirty="0">
                <a:solidFill>
                  <a:srgbClr val="FFC000"/>
                </a:solidFill>
              </a:rPr>
              <a:t>₹10,000,000 (~$125,000 USD) </a:t>
            </a:r>
            <a:r>
              <a:rPr lang="en-US" sz="1200" dirty="0">
                <a:solidFill>
                  <a:srgbClr val="FFFFFF"/>
                </a:solidFill>
              </a:rPr>
              <a:t>initial revenue</a:t>
            </a:r>
          </a:p>
          <a:p>
            <a:pPr lvl="1">
              <a:lnSpc>
                <a:spcPct val="100000"/>
              </a:lnSpc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solidFill>
                  <a:srgbClr val="FFFFFF"/>
                </a:solidFill>
              </a:rPr>
              <a:t>Position for</a:t>
            </a:r>
            <a:r>
              <a:rPr lang="en-US" sz="1200" dirty="0">
                <a:solidFill>
                  <a:srgbClr val="FFC000"/>
                </a:solidFill>
              </a:rPr>
              <a:t> Series A funding</a:t>
            </a:r>
          </a:p>
          <a:p>
            <a:pPr marL="0" indent="0">
              <a:buNone/>
            </a:pPr>
            <a:endParaRPr lang="en-US" sz="600" dirty="0">
              <a:solidFill>
                <a:srgbClr val="FFFFFF">
                  <a:alpha val="60000"/>
                </a:srgbClr>
              </a:solidFill>
            </a:endParaRPr>
          </a:p>
        </p:txBody>
      </p:sp>
      <p:pic>
        <p:nvPicPr>
          <p:cNvPr id="4" name="Picture 3" descr="A plant in a pot on a desk&#10;&#10;Description automatically generated">
            <a:extLst>
              <a:ext uri="{FF2B5EF4-FFF2-40B4-BE49-F238E27FC236}">
                <a16:creationId xmlns:a16="http://schemas.microsoft.com/office/drawing/2014/main" id="{26A68872-FD68-5FDB-9D97-E5B8D420C9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0" b="13904"/>
          <a:stretch/>
        </p:blipFill>
        <p:spPr>
          <a:xfrm>
            <a:off x="6503749" y="1369077"/>
            <a:ext cx="4790213" cy="41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59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1FEA4-2D89-5E03-570E-CE0211828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53" y="116320"/>
            <a:ext cx="11091600" cy="783591"/>
          </a:xfrm>
        </p:spPr>
        <p:txBody>
          <a:bodyPr/>
          <a:lstStyle/>
          <a:p>
            <a:r>
              <a:rPr lang="en-US"/>
              <a:t>Who are we?</a:t>
            </a:r>
          </a:p>
        </p:txBody>
      </p:sp>
      <p:pic>
        <p:nvPicPr>
          <p:cNvPr id="4" name="Content Placeholder 3" descr="A person in a blue coat in the snow&#10;&#10;Description automatically generated">
            <a:extLst>
              <a:ext uri="{FF2B5EF4-FFF2-40B4-BE49-F238E27FC236}">
                <a16:creationId xmlns:a16="http://schemas.microsoft.com/office/drawing/2014/main" id="{692B67CA-8B93-96FA-D9F7-832405031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7095" y="902612"/>
            <a:ext cx="3019267" cy="302375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E0156A-FC46-7AAD-2FE5-4C4A2D122C1B}"/>
              </a:ext>
            </a:extLst>
          </p:cNvPr>
          <p:cNvSpPr txBox="1"/>
          <p:nvPr/>
        </p:nvSpPr>
        <p:spPr>
          <a:xfrm>
            <a:off x="493300" y="903310"/>
            <a:ext cx="635984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ea typeface="+mn-lt"/>
                <a:cs typeface="+mn-lt"/>
              </a:rPr>
              <a:t>Harsh Tiwari (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Founder And Chief AI Engineer</a:t>
            </a:r>
            <a:r>
              <a:rPr lang="en-US" b="1" dirty="0">
                <a:solidFill>
                  <a:srgbClr val="FFC000"/>
                </a:solidFill>
                <a:ea typeface="+mn-lt"/>
                <a:cs typeface="+mn-lt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Passionate researcher and engineer with 8+ years in software and AI development.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On my way to pursue research collaboration with an IIT.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Focus: Data-driven simulations for Reinforcement Learning in Agriculture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Expertise bridging academic research and practical AI applications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Our work at AIABS and my research are laying the groundwork for transformative AI applications </a:t>
            </a:r>
            <a:endParaRPr lang="en-US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09297-48BD-6915-9705-2689E5B6C787}"/>
              </a:ext>
            </a:extLst>
          </p:cNvPr>
          <p:cNvSpPr txBox="1"/>
          <p:nvPr/>
        </p:nvSpPr>
        <p:spPr>
          <a:xfrm>
            <a:off x="493300" y="4043673"/>
            <a:ext cx="635984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Manish Kumar Singh (CBDO)</a:t>
            </a:r>
          </a:p>
          <a:p>
            <a:r>
              <a:rPr lang="en-US" dirty="0">
                <a:ea typeface="+mn-lt"/>
                <a:cs typeface="+mn-lt"/>
              </a:rPr>
              <a:t>Our team includes a seasoned Business Development Manager with 9+ years of experience in procurement and finance, complemented by a strong agricultural background. This expertise is crucial for BHUMI's growth from Business Development side.</a:t>
            </a:r>
          </a:p>
        </p:txBody>
      </p:sp>
      <p:pic>
        <p:nvPicPr>
          <p:cNvPr id="3" name="Picture 2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A2765C6A-B277-9172-9393-CEE37E78E5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75" t="27429" r="23672" b="38191"/>
          <a:stretch/>
        </p:blipFill>
        <p:spPr>
          <a:xfrm>
            <a:off x="7058389" y="4058295"/>
            <a:ext cx="3025975" cy="2654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C9557-0105-5BF0-E41B-0671EDE64F88}"/>
              </a:ext>
            </a:extLst>
          </p:cNvPr>
          <p:cNvSpPr txBox="1"/>
          <p:nvPr/>
        </p:nvSpPr>
        <p:spPr>
          <a:xfrm>
            <a:off x="486655" y="6063983"/>
            <a:ext cx="62881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We are in talks with experts in </a:t>
            </a:r>
            <a:r>
              <a:rPr lang="en-US" b="1" dirty="0">
                <a:solidFill>
                  <a:srgbClr val="FFC000"/>
                </a:solidFill>
              </a:rPr>
              <a:t>WebGIS, Robotics and Mechatronics</a:t>
            </a:r>
            <a:r>
              <a:rPr lang="en-US" dirty="0">
                <a:solidFill>
                  <a:srgbClr val="FFC000"/>
                </a:solidFill>
              </a:rPr>
              <a:t>, with your support we can make this reality.</a:t>
            </a:r>
          </a:p>
        </p:txBody>
      </p:sp>
    </p:spTree>
    <p:extLst>
      <p:ext uri="{BB962C8B-B14F-4D97-AF65-F5344CB8AC3E}">
        <p14:creationId xmlns:p14="http://schemas.microsoft.com/office/powerpoint/2010/main" val="2327254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801A-3ABD-1098-57F4-CAF76C43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ask?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D4823-DF84-474A-B374-02980F4B5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Seeking a </a:t>
            </a:r>
            <a:r>
              <a:rPr lang="en-US" dirty="0">
                <a:solidFill>
                  <a:srgbClr val="FFC000"/>
                </a:solidFill>
              </a:rPr>
              <a:t>visionary partner</a:t>
            </a:r>
            <a:r>
              <a:rPr lang="en-US" dirty="0">
                <a:solidFill>
                  <a:srgbClr val="FFFFFF"/>
                </a:solidFill>
              </a:rPr>
              <a:t> to </a:t>
            </a:r>
            <a:r>
              <a:rPr lang="en-US" dirty="0">
                <a:solidFill>
                  <a:srgbClr val="FFC000"/>
                </a:solidFill>
              </a:rPr>
              <a:t>fuel </a:t>
            </a:r>
            <a:r>
              <a:rPr lang="en-US" dirty="0">
                <a:solidFill>
                  <a:srgbClr val="FFFFFF"/>
                </a:solidFill>
              </a:rPr>
              <a:t>BHUMI's </a:t>
            </a:r>
            <a:r>
              <a:rPr lang="en-US" dirty="0">
                <a:solidFill>
                  <a:srgbClr val="FFC000"/>
                </a:solidFill>
              </a:rPr>
              <a:t>growth </a:t>
            </a:r>
            <a:r>
              <a:rPr lang="en-US" dirty="0">
                <a:solidFill>
                  <a:srgbClr val="FFFFFF"/>
                </a:solidFill>
              </a:rPr>
              <a:t>and revolutionize agriculture. Remember, yesterday's 'impossible' is today's reality—just look at quick commerce. Let's make </a:t>
            </a:r>
            <a:r>
              <a:rPr lang="en-US" dirty="0">
                <a:solidFill>
                  <a:srgbClr val="FFC000"/>
                </a:solidFill>
              </a:rPr>
              <a:t>AgriTech </a:t>
            </a:r>
            <a:r>
              <a:rPr lang="en-US" dirty="0">
                <a:solidFill>
                  <a:srgbClr val="FFFFFF"/>
                </a:solidFill>
              </a:rPr>
              <a:t>the next </a:t>
            </a:r>
            <a:r>
              <a:rPr lang="en-US" dirty="0">
                <a:solidFill>
                  <a:srgbClr val="FFC000"/>
                </a:solidFill>
              </a:rPr>
              <a:t>big disruption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Help us build our dream.</a:t>
            </a:r>
          </a:p>
        </p:txBody>
      </p:sp>
    </p:spTree>
    <p:extLst>
      <p:ext uri="{BB962C8B-B14F-4D97-AF65-F5344CB8AC3E}">
        <p14:creationId xmlns:p14="http://schemas.microsoft.com/office/powerpoint/2010/main" val="186234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BA237-1512-75A0-546F-DB684AE2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982230"/>
            <a:ext cx="11091600" cy="1332000"/>
          </a:xfrm>
        </p:spPr>
        <p:txBody>
          <a:bodyPr/>
          <a:lstStyle/>
          <a:p>
            <a:pPr algn="ctr"/>
            <a:r>
              <a:rPr lang="en-US" b="1">
                <a:solidFill>
                  <a:srgbClr val="FFC000"/>
                </a:solidFill>
              </a:rPr>
              <a:t>Any Questions?</a:t>
            </a:r>
          </a:p>
        </p:txBody>
      </p:sp>
      <p:pic>
        <p:nvPicPr>
          <p:cNvPr id="4" name="Picture 3" descr="A plant in a pot&#10;&#10;Description automatically generated">
            <a:extLst>
              <a:ext uri="{FF2B5EF4-FFF2-40B4-BE49-F238E27FC236}">
                <a16:creationId xmlns:a16="http://schemas.microsoft.com/office/drawing/2014/main" id="{6CA9D989-2846-C026-1CD2-B31E621E51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0" b="13604"/>
          <a:stretch/>
        </p:blipFill>
        <p:spPr>
          <a:xfrm>
            <a:off x="4044033" y="2701025"/>
            <a:ext cx="4109032" cy="355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2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C0975-23BE-6123-7774-E6B6C341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20" y="203494"/>
            <a:ext cx="8485185" cy="1325503"/>
          </a:xfrm>
        </p:spPr>
        <p:txBody>
          <a:bodyPr wrap="square" anchor="b">
            <a:normAutofit/>
          </a:bodyPr>
          <a:lstStyle/>
          <a:p>
            <a:r>
              <a:rPr lang="en-US"/>
              <a:t>India's Agricultural Paradox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65AA3-FB86-4F5B-0F95-026054646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46" y="1985743"/>
            <a:ext cx="5981472" cy="341551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Largest agricultural land</a:t>
            </a:r>
            <a:r>
              <a:rPr lang="en-US" dirty="0">
                <a:solidFill>
                  <a:srgbClr val="FFFFFF"/>
                </a:solidFill>
              </a:rPr>
              <a:t> globally</a:t>
            </a:r>
          </a:p>
          <a:p>
            <a:r>
              <a:rPr lang="en-US" dirty="0">
                <a:solidFill>
                  <a:srgbClr val="FFC000"/>
                </a:solidFill>
              </a:rPr>
              <a:t>60% of population</a:t>
            </a:r>
            <a:r>
              <a:rPr lang="en-US" dirty="0">
                <a:solidFill>
                  <a:srgbClr val="FFFFFF"/>
                </a:solidFill>
              </a:rPr>
              <a:t> in agriculture.</a:t>
            </a:r>
          </a:p>
          <a:p>
            <a:r>
              <a:rPr lang="en-US" dirty="0">
                <a:solidFill>
                  <a:srgbClr val="FFC000"/>
                </a:solidFill>
              </a:rPr>
              <a:t>3,493 Agritech startups</a:t>
            </a:r>
            <a:r>
              <a:rPr lang="en-US" dirty="0">
                <a:solidFill>
                  <a:srgbClr val="FFFFFF"/>
                </a:solidFill>
              </a:rPr>
              <a:t> in India</a:t>
            </a:r>
          </a:p>
          <a:p>
            <a:r>
              <a:rPr lang="en-US" dirty="0">
                <a:solidFill>
                  <a:srgbClr val="FFC000"/>
                </a:solidFill>
              </a:rPr>
              <a:t>Yet, facing challenges</a:t>
            </a:r>
            <a:r>
              <a:rPr lang="en-US" dirty="0">
                <a:solidFill>
                  <a:srgbClr val="FFFFFF"/>
                </a:solidFill>
              </a:rPr>
              <a:t> in productivity and farmer income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A13D8-8016-FEAE-D211-1225A80E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75" y="1985361"/>
            <a:ext cx="4713922" cy="2887277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800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5A1C9-17BA-F4A7-3CAE-D8821FDB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485587"/>
          </a:xfrm>
        </p:spPr>
        <p:txBody>
          <a:bodyPr wrap="square" anchor="b">
            <a:normAutofit/>
          </a:bodyPr>
          <a:lstStyle/>
          <a:p>
            <a:r>
              <a:rPr lang="en-US"/>
              <a:t>What is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AA3D0-B5C8-B8DD-36AD-FF2C3EB8A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No </a:t>
            </a:r>
            <a:r>
              <a:rPr lang="en-US" dirty="0">
                <a:solidFill>
                  <a:srgbClr val="FFC000"/>
                </a:solidFill>
              </a:rPr>
              <a:t>reliable data source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>
                <a:solidFill>
                  <a:srgbClr val="FFFFFF"/>
                </a:solidFill>
              </a:rPr>
              <a:t>No Realtime </a:t>
            </a:r>
            <a:r>
              <a:rPr lang="en-US" dirty="0">
                <a:solidFill>
                  <a:srgbClr val="FFC000"/>
                </a:solidFill>
              </a:rPr>
              <a:t>high granularity data collection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>
                <a:solidFill>
                  <a:srgbClr val="FFFFFF"/>
                </a:solidFill>
              </a:rPr>
              <a:t>From  Indian Agritech: </a:t>
            </a:r>
            <a:r>
              <a:rPr lang="en-US" dirty="0">
                <a:solidFill>
                  <a:srgbClr val="FFC000"/>
                </a:solidFill>
              </a:rPr>
              <a:t>No  innovation</a:t>
            </a:r>
            <a:r>
              <a:rPr lang="en-US" dirty="0">
                <a:solidFill>
                  <a:srgbClr val="FFFFFF"/>
                </a:solidFill>
              </a:rPr>
              <a:t> worth deploying.</a:t>
            </a:r>
          </a:p>
          <a:p>
            <a:r>
              <a:rPr lang="en-US" dirty="0">
                <a:solidFill>
                  <a:srgbClr val="FFFFFF"/>
                </a:solidFill>
              </a:rPr>
              <a:t>From Abroad Startups: </a:t>
            </a:r>
            <a:r>
              <a:rPr lang="en-US" dirty="0">
                <a:solidFill>
                  <a:srgbClr val="FFC000"/>
                </a:solidFill>
              </a:rPr>
              <a:t>Too complex</a:t>
            </a:r>
            <a:r>
              <a:rPr lang="en-US" dirty="0">
                <a:solidFill>
                  <a:srgbClr val="FFFFFF"/>
                </a:solidFill>
              </a:rPr>
              <a:t> to adopt in Indian market.</a:t>
            </a:r>
          </a:p>
        </p:txBody>
      </p:sp>
      <p:pic>
        <p:nvPicPr>
          <p:cNvPr id="5" name="Picture 4" descr="A person in a turban and a person in a suit&#10;&#10;Description automatically generated">
            <a:extLst>
              <a:ext uri="{FF2B5EF4-FFF2-40B4-BE49-F238E27FC236}">
                <a16:creationId xmlns:a16="http://schemas.microsoft.com/office/drawing/2014/main" id="{6E9A15C8-B8F7-C255-E20E-BBC51E6295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98" r="1" b="1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3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2712F-A017-5D25-C9ED-9A2BFBC86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4013759" cy="158804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Why </a:t>
            </a:r>
            <a:r>
              <a:rPr lang="en-US" b="1" dirty="0">
                <a:solidFill>
                  <a:srgbClr val="FFC000"/>
                </a:solidFill>
              </a:rPr>
              <a:t>Bhumi</a:t>
            </a:r>
            <a:r>
              <a:rPr lang="en-US" dirty="0"/>
              <a:t>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F2D4ED5-DC78-4C88-97AA-483206C53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70793" y="0"/>
            <a:ext cx="1468514" cy="1521012"/>
            <a:chOff x="5236793" y="2432482"/>
            <a:chExt cx="1468514" cy="1521012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DE0B65A-4839-40B2-BA92-1464FEADB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42A0A68-39DD-4DA7-BAD5-63B9C139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21A69E50-7E10-45C3-B4F2-19DBA774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D166A8AB-8924-421C-BCED-B54DBC40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7897" y="5497189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DD6CF-90A9-022D-7F48-B66E8C0F8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27" y="2677306"/>
            <a:ext cx="5514930" cy="3415519"/>
          </a:xfrm>
        </p:spPr>
        <p:txBody>
          <a:bodyPr vert="horz" lIns="0" tIns="0" rIns="0" bIns="0" rtlCol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FFFFFF"/>
                </a:solidFill>
              </a:rPr>
              <a:t>Remember the previous slide, </a:t>
            </a:r>
            <a:r>
              <a:rPr lang="en-US" sz="2000" b="1" dirty="0">
                <a:solidFill>
                  <a:srgbClr val="FFC000"/>
                </a:solidFill>
              </a:rPr>
              <a:t>Bhumi </a:t>
            </a:r>
            <a:r>
              <a:rPr lang="en-US" sz="2000" dirty="0">
                <a:solidFill>
                  <a:srgbClr val="FFFFFF"/>
                </a:solidFill>
              </a:rPr>
              <a:t>will take care of it.</a:t>
            </a:r>
            <a:endParaRPr lang="en-US" dirty="0"/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2000" dirty="0">
                <a:solidFill>
                  <a:srgbClr val="FFC000"/>
                </a:solidFill>
                <a:ea typeface="+mn-lt"/>
                <a:cs typeface="+mn-lt"/>
              </a:rPr>
              <a:t>Real-time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WebGIS-enabled </a:t>
            </a:r>
            <a:r>
              <a:rPr lang="en-US" sz="2000" dirty="0">
                <a:solidFill>
                  <a:srgbClr val="FFC000"/>
                </a:solidFill>
                <a:ea typeface="+mn-lt"/>
                <a:cs typeface="+mn-lt"/>
              </a:rPr>
              <a:t>soil mapping interface.</a:t>
            </a:r>
            <a:endParaRPr lang="en-US">
              <a:solidFill>
                <a:srgbClr val="FFC000"/>
              </a:solidFill>
              <a:ea typeface="+mn-lt"/>
              <a:cs typeface="+mn-lt"/>
            </a:endParaRP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2000" dirty="0">
                <a:solidFill>
                  <a:srgbClr val="FFC000"/>
                </a:solidFill>
              </a:rPr>
              <a:t>GenAI-powered</a:t>
            </a:r>
            <a:r>
              <a:rPr lang="en-US" sz="2000" dirty="0">
                <a:solidFill>
                  <a:srgbClr val="FFFFFF"/>
                </a:solidFill>
              </a:rPr>
              <a:t> crop </a:t>
            </a:r>
            <a:r>
              <a:rPr lang="en-US" sz="2000" dirty="0">
                <a:solidFill>
                  <a:srgbClr val="FFC000"/>
                </a:solidFill>
              </a:rPr>
              <a:t>recommendations </a:t>
            </a:r>
            <a:r>
              <a:rPr lang="en-US" sz="2000" dirty="0">
                <a:solidFill>
                  <a:srgbClr val="FFFFFF"/>
                </a:solidFill>
              </a:rPr>
              <a:t>&amp; </a:t>
            </a:r>
            <a:r>
              <a:rPr lang="en-US" sz="2000" dirty="0">
                <a:solidFill>
                  <a:srgbClr val="FFC000"/>
                </a:solidFill>
              </a:rPr>
              <a:t>virtual inspections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2000" dirty="0">
                <a:solidFill>
                  <a:srgbClr val="FFC000"/>
                </a:solidFill>
              </a:rPr>
              <a:t>Voice-activated analytics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2000" dirty="0">
                <a:solidFill>
                  <a:srgbClr val="FFC000"/>
                </a:solidFill>
              </a:rPr>
              <a:t>Developer API access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2000" dirty="0">
                <a:solidFill>
                  <a:srgbClr val="FFFFFF"/>
                </a:solidFill>
              </a:rPr>
              <a:t>Built-in </a:t>
            </a:r>
            <a:r>
              <a:rPr lang="en-US" sz="2000" dirty="0">
                <a:solidFill>
                  <a:srgbClr val="FFC000"/>
                </a:solidFill>
              </a:rPr>
              <a:t>marketplace </a:t>
            </a:r>
            <a:r>
              <a:rPr lang="en-US" sz="2000" dirty="0">
                <a:solidFill>
                  <a:srgbClr val="FFFFFF"/>
                </a:solidFill>
              </a:rPr>
              <a:t>for Agri-Apps</a:t>
            </a:r>
          </a:p>
          <a:p>
            <a:pPr>
              <a:lnSpc>
                <a:spcPct val="100000"/>
              </a:lnSpc>
            </a:pPr>
            <a:endParaRPr lang="en-US" sz="1200"/>
          </a:p>
          <a:p>
            <a:pPr>
              <a:lnSpc>
                <a:spcPct val="100000"/>
              </a:lnSpc>
            </a:pPr>
            <a:br>
              <a:rPr lang="en-US" sz="1200" dirty="0"/>
            </a:br>
            <a:endParaRPr lang="en-US" sz="1200"/>
          </a:p>
        </p:txBody>
      </p:sp>
      <p:pic>
        <p:nvPicPr>
          <p:cNvPr id="4" name="Picture 3" descr="A person standing outside with a map on a screen&#10;&#10;Description automatically generated">
            <a:extLst>
              <a:ext uri="{FF2B5EF4-FFF2-40B4-BE49-F238E27FC236}">
                <a16:creationId xmlns:a16="http://schemas.microsoft.com/office/drawing/2014/main" id="{BBE89D54-1A8D-7514-50CA-1E8B82E8C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729" y="445070"/>
            <a:ext cx="5759451" cy="5759451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722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61E0D-F6E7-294C-F9B2-5253DD01A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6066447" cy="1314009"/>
          </a:xfrm>
        </p:spPr>
        <p:txBody>
          <a:bodyPr wrap="square" anchor="b">
            <a:normAutofit/>
          </a:bodyPr>
          <a:lstStyle/>
          <a:p>
            <a:r>
              <a:rPr lang="en-US"/>
              <a:t>Realtime Data, 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D5C9B-EB1A-DFAE-98C3-72943FC02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6321815" cy="3460014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I know, hear me out, you'll love it.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Here comes "</a:t>
            </a:r>
            <a:r>
              <a:rPr lang="en-US" sz="1800" b="1" dirty="0">
                <a:solidFill>
                  <a:srgbClr val="FFC000"/>
                </a:solidFill>
              </a:rPr>
              <a:t>Dhruva</a:t>
            </a:r>
            <a:r>
              <a:rPr lang="en-US" sz="1800" dirty="0">
                <a:solidFill>
                  <a:srgbClr val="FFFFFF"/>
                </a:solidFill>
              </a:rPr>
              <a:t>" and below are it's features:</a:t>
            </a:r>
          </a:p>
          <a:p>
            <a:pPr marL="342900" indent="-342900"/>
            <a:r>
              <a:rPr lang="en-US" sz="1800" dirty="0">
                <a:solidFill>
                  <a:srgbClr val="FFC000"/>
                </a:solidFill>
              </a:rPr>
              <a:t>Autonomous </a:t>
            </a:r>
            <a:r>
              <a:rPr lang="en-US" sz="1800" dirty="0">
                <a:solidFill>
                  <a:srgbClr val="FFFFFF"/>
                </a:solidFill>
              </a:rPr>
              <a:t>data collection.</a:t>
            </a:r>
          </a:p>
          <a:p>
            <a:pPr marL="342900" indent="-342900"/>
            <a:r>
              <a:rPr lang="en-US" sz="1800" dirty="0">
                <a:solidFill>
                  <a:srgbClr val="FFC000"/>
                </a:solidFill>
              </a:rPr>
              <a:t>Equipped with sensors</a:t>
            </a:r>
            <a:r>
              <a:rPr lang="en-US" sz="1800" dirty="0">
                <a:solidFill>
                  <a:srgbClr val="FFFFFF"/>
                </a:solidFill>
              </a:rPr>
              <a:t> required for soil data collection.</a:t>
            </a:r>
          </a:p>
          <a:p>
            <a:pPr marL="342900" indent="-342900"/>
            <a:r>
              <a:rPr lang="en-US" sz="1800" dirty="0">
                <a:solidFill>
                  <a:srgbClr val="FFC000"/>
                </a:solidFill>
              </a:rPr>
              <a:t>Ability </a:t>
            </a:r>
            <a:r>
              <a:rPr lang="en-US" sz="1800" dirty="0">
                <a:solidFill>
                  <a:srgbClr val="FFFFFF"/>
                </a:solidFill>
              </a:rPr>
              <a:t>to work in </a:t>
            </a:r>
            <a:r>
              <a:rPr lang="en-US" sz="1800" dirty="0">
                <a:solidFill>
                  <a:srgbClr val="FFC000"/>
                </a:solidFill>
              </a:rPr>
              <a:t>swarm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  <a:p>
            <a:pPr marL="342900" indent="-342900"/>
            <a:r>
              <a:rPr lang="en-US" sz="1800" dirty="0">
                <a:solidFill>
                  <a:srgbClr val="FFC000"/>
                </a:solidFill>
              </a:rPr>
              <a:t>Easy to use.</a:t>
            </a:r>
          </a:p>
        </p:txBody>
      </p:sp>
      <p:pic>
        <p:nvPicPr>
          <p:cNvPr id="4" name="Picture 3" descr="A round object with propellers&#10;&#10;Description automatically generated">
            <a:extLst>
              <a:ext uri="{FF2B5EF4-FFF2-40B4-BE49-F238E27FC236}">
                <a16:creationId xmlns:a16="http://schemas.microsoft.com/office/drawing/2014/main" id="{1B766131-6893-0AC4-FC2D-8614F07FC3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14308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5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61E0D-F6E7-294C-F9B2-5253DD01A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5" cy="1440763"/>
          </a:xfrm>
        </p:spPr>
        <p:txBody>
          <a:bodyPr wrap="square" anchor="b">
            <a:normAutofit fontScale="90000"/>
          </a:bodyPr>
          <a:lstStyle/>
          <a:p>
            <a:r>
              <a:rPr lang="en-US"/>
              <a:t>Who operates </a:t>
            </a:r>
            <a:r>
              <a:rPr lang="en-US" b="1" dirty="0">
                <a:solidFill>
                  <a:srgbClr val="FFC000"/>
                </a:solidFill>
              </a:rPr>
              <a:t>Dhruva</a:t>
            </a:r>
            <a:r>
              <a:rPr lang="en-US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D5C9B-EB1A-DFAE-98C3-72943FC02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74" y="2677306"/>
            <a:ext cx="6781946" cy="3415519"/>
          </a:xfrm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marL="285750" indent="-285750">
              <a:lnSpc>
                <a:spcPct val="100000"/>
              </a:lnSpc>
            </a:pPr>
            <a:r>
              <a:rPr lang="en-US" sz="7200" dirty="0">
                <a:solidFill>
                  <a:srgbClr val="FFC000"/>
                </a:solidFill>
              </a:rPr>
              <a:t>Phase 1:</a:t>
            </a:r>
            <a:r>
              <a:rPr lang="en-US" sz="7200" dirty="0">
                <a:solidFill>
                  <a:srgbClr val="FFFFFF"/>
                </a:solidFill>
              </a:rPr>
              <a:t> Utilize</a:t>
            </a:r>
            <a:r>
              <a:rPr lang="en-US" sz="7200" dirty="0">
                <a:solidFill>
                  <a:srgbClr val="FFC000"/>
                </a:solidFill>
              </a:rPr>
              <a:t> tech savvy humans </a:t>
            </a:r>
            <a:r>
              <a:rPr lang="en-US" sz="7200" dirty="0">
                <a:solidFill>
                  <a:srgbClr val="FFFFFF"/>
                </a:solidFill>
              </a:rPr>
              <a:t>(for now:) for scanning our pilot farms and land.</a:t>
            </a:r>
          </a:p>
          <a:p>
            <a:pPr marL="285750" indent="-285750">
              <a:lnSpc>
                <a:spcPct val="100000"/>
              </a:lnSpc>
            </a:pPr>
            <a:r>
              <a:rPr lang="en-US" sz="7200" dirty="0">
                <a:solidFill>
                  <a:srgbClr val="FFC000"/>
                </a:solidFill>
              </a:rPr>
              <a:t>Phase 2:</a:t>
            </a:r>
            <a:r>
              <a:rPr lang="en-US" sz="7200" dirty="0">
                <a:solidFill>
                  <a:srgbClr val="FFFFFF"/>
                </a:solidFill>
              </a:rPr>
              <a:t> We </a:t>
            </a:r>
            <a:r>
              <a:rPr lang="en-US" sz="7200" dirty="0">
                <a:solidFill>
                  <a:srgbClr val="FFC000"/>
                </a:solidFill>
              </a:rPr>
              <a:t>scale strategically</a:t>
            </a:r>
            <a:r>
              <a:rPr lang="en-US" sz="7200" dirty="0">
                <a:solidFill>
                  <a:srgbClr val="FFFFFF"/>
                </a:solidFill>
              </a:rPr>
              <a:t> to cover more land.</a:t>
            </a:r>
          </a:p>
          <a:p>
            <a:pPr marL="742950" lvl="1" indent="-285750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 sz="7200" dirty="0">
                <a:solidFill>
                  <a:srgbClr val="FFC000"/>
                </a:solidFill>
              </a:rPr>
              <a:t>Scan-to-Earn Program </a:t>
            </a:r>
          </a:p>
          <a:p>
            <a:pPr lvl="1" indent="-285750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 sz="7200" dirty="0">
                <a:solidFill>
                  <a:srgbClr val="FFC000"/>
                </a:solidFill>
              </a:rPr>
              <a:t>School &amp; College Partnerships </a:t>
            </a:r>
          </a:p>
          <a:p>
            <a:pPr lvl="1" indent="-285750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 sz="7200" dirty="0">
                <a:solidFill>
                  <a:srgbClr val="FFC000"/>
                </a:solidFill>
              </a:rPr>
              <a:t>Kisan Drone Corps</a:t>
            </a:r>
          </a:p>
          <a:p>
            <a:pPr marL="0" indent="-57150">
              <a:lnSpc>
                <a:spcPct val="100000"/>
              </a:lnSpc>
              <a:buNone/>
            </a:pPr>
            <a:r>
              <a:rPr lang="en-US" sz="7200" dirty="0">
                <a:solidFill>
                  <a:srgbClr val="FFFFFF"/>
                </a:solidFill>
              </a:rPr>
              <a:t>This is our initial plan and we are not done.</a:t>
            </a:r>
          </a:p>
          <a:p>
            <a:pPr marL="0" indent="-57150">
              <a:lnSpc>
                <a:spcPct val="100000"/>
              </a:lnSpc>
              <a:buNone/>
            </a:pPr>
            <a:r>
              <a:rPr lang="en-US" sz="7200" dirty="0">
                <a:solidFill>
                  <a:srgbClr val="FFC000"/>
                </a:solidFill>
              </a:rPr>
              <a:t>More is coming!</a:t>
            </a:r>
            <a:br>
              <a:rPr lang="en-US" sz="5600" dirty="0"/>
            </a:br>
            <a:endParaRPr lang="en-US" sz="5600" dirty="0">
              <a:solidFill>
                <a:srgbClr val="FFFFFF">
                  <a:alpha val="60000"/>
                </a:srgbClr>
              </a:solidFill>
            </a:endParaRPr>
          </a:p>
          <a:p>
            <a:pPr>
              <a:lnSpc>
                <a:spcPct val="100000"/>
              </a:lnSpc>
            </a:pPr>
            <a:endParaRPr lang="en-US" sz="500"/>
          </a:p>
          <a:p>
            <a:pPr marL="685800">
              <a:lnSpc>
                <a:spcPct val="100000"/>
              </a:lnSpc>
            </a:pPr>
            <a:endParaRPr lang="en-US" sz="500"/>
          </a:p>
          <a:p>
            <a:pPr>
              <a:lnSpc>
                <a:spcPct val="100000"/>
              </a:lnSpc>
            </a:pPr>
            <a:endParaRPr lang="en-US" sz="500"/>
          </a:p>
          <a:p>
            <a:pPr marL="742950" lvl="1" indent="-285750">
              <a:lnSpc>
                <a:spcPct val="100000"/>
              </a:lnSpc>
              <a:buFont typeface="Courier New" panose="020B0604020202020204" pitchFamily="34" charset="0"/>
              <a:buChar char="o"/>
            </a:pPr>
            <a:endParaRPr lang="en-US" sz="500"/>
          </a:p>
          <a:p>
            <a:pPr marL="285750" indent="-285750">
              <a:lnSpc>
                <a:spcPct val="100000"/>
              </a:lnSpc>
            </a:pPr>
            <a:endParaRPr lang="en-US" sz="500"/>
          </a:p>
          <a:p>
            <a:pPr marL="742950" lvl="1" indent="-285750">
              <a:lnSpc>
                <a:spcPct val="100000"/>
              </a:lnSpc>
              <a:buFont typeface="Courier New" panose="020B0604020202020204" pitchFamily="34" charset="0"/>
              <a:buChar char="o"/>
            </a:pPr>
            <a:endParaRPr lang="en-US" sz="500"/>
          </a:p>
          <a:p>
            <a:pPr marL="342900" indent="-342900">
              <a:lnSpc>
                <a:spcPct val="100000"/>
              </a:lnSpc>
            </a:pPr>
            <a:br>
              <a:rPr lang="en-US" sz="500" dirty="0"/>
            </a:br>
            <a:endParaRPr lang="en-US" sz="500"/>
          </a:p>
        </p:txBody>
      </p:sp>
      <p:pic>
        <p:nvPicPr>
          <p:cNvPr id="4" name="Picture 3" descr="A group of men posing for a picture&#10;&#10;Description automatically generated">
            <a:extLst>
              <a:ext uri="{FF2B5EF4-FFF2-40B4-BE49-F238E27FC236}">
                <a16:creationId xmlns:a16="http://schemas.microsoft.com/office/drawing/2014/main" id="{D463FBCF-4405-FDB0-16C3-3600F5A7E4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36" b="12772"/>
          <a:stretch/>
        </p:blipFill>
        <p:spPr>
          <a:xfrm>
            <a:off x="7135986" y="1270543"/>
            <a:ext cx="4720328" cy="4111874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356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CB1DC-AD3E-A167-26DB-839B2F31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762101"/>
          </a:xfrm>
        </p:spPr>
        <p:txBody>
          <a:bodyPr/>
          <a:lstStyle/>
          <a:p>
            <a:r>
              <a:rPr lang="en-US"/>
              <a:t>Why we are building all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3A24C-343C-4EDD-3814-F309E187E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30494"/>
            <a:ext cx="6883266" cy="5029775"/>
          </a:xfrm>
        </p:spPr>
        <p:txBody>
          <a:bodyPr vert="horz" wrap="square" lIns="0" tIns="0" rIns="0" bIns="0" rtlCol="0" anchor="t">
            <a:noAutofit/>
          </a:bodyPr>
          <a:lstStyle/>
          <a:p>
            <a:pPr indent="0">
              <a:spcAft>
                <a:spcPts val="700"/>
              </a:spcAft>
              <a:buNone/>
            </a:pPr>
            <a:r>
              <a:rPr lang="en-US" sz="1800" dirty="0">
                <a:solidFill>
                  <a:srgbClr val="FFC000"/>
                </a:solidFill>
              </a:rPr>
              <a:t>Our Mission</a:t>
            </a:r>
            <a:r>
              <a:rPr lang="en-US" sz="1800" dirty="0">
                <a:solidFill>
                  <a:srgbClr val="FFFFFF"/>
                </a:solidFill>
              </a:rPr>
              <a:t>: </a:t>
            </a:r>
            <a:r>
              <a:rPr lang="en-US" sz="1800" dirty="0">
                <a:solidFill>
                  <a:srgbClr val="FFC000"/>
                </a:solidFill>
              </a:rPr>
              <a:t>Automate agriculture</a:t>
            </a:r>
            <a:r>
              <a:rPr lang="en-US" sz="1800" dirty="0">
                <a:solidFill>
                  <a:srgbClr val="FFFFFF"/>
                </a:solidFill>
              </a:rPr>
              <a:t> from </a:t>
            </a:r>
            <a:r>
              <a:rPr lang="en-US" sz="1800" dirty="0">
                <a:solidFill>
                  <a:srgbClr val="FFC000"/>
                </a:solidFill>
              </a:rPr>
              <a:t>Farm to Table</a:t>
            </a:r>
            <a:endParaRPr lang="en-US" sz="1800">
              <a:solidFill>
                <a:srgbClr val="FFC000"/>
              </a:solidFill>
            </a:endParaRPr>
          </a:p>
          <a:p>
            <a:pPr marL="342900" indent="0">
              <a:spcAft>
                <a:spcPts val="700"/>
              </a:spcAft>
            </a:pPr>
            <a:r>
              <a:rPr lang="en-US" sz="1600" dirty="0">
                <a:solidFill>
                  <a:srgbClr val="FFFFFF"/>
                </a:solidFill>
              </a:rPr>
              <a:t> Building Blocks:</a:t>
            </a:r>
          </a:p>
          <a:p>
            <a:pPr lvl="1" indent="0">
              <a:spcAft>
                <a:spcPts val="700"/>
              </a:spcAft>
              <a:buFont typeface="Courier New"/>
              <a:buChar char="o"/>
            </a:pPr>
            <a:r>
              <a:rPr lang="en-US" dirty="0">
                <a:solidFill>
                  <a:srgbClr val="FFC000"/>
                </a:solidFill>
              </a:rPr>
              <a:t> Real-time </a:t>
            </a:r>
            <a:r>
              <a:rPr lang="en-US" dirty="0">
                <a:solidFill>
                  <a:srgbClr val="FFFFFF"/>
                </a:solidFill>
              </a:rPr>
              <a:t>farm data</a:t>
            </a:r>
          </a:p>
          <a:p>
            <a:pPr lvl="1" indent="0">
              <a:spcAft>
                <a:spcPts val="700"/>
              </a:spcAft>
              <a:buFont typeface="Courier New"/>
              <a:buChar char="o"/>
            </a:pPr>
            <a:r>
              <a:rPr lang="en-US" dirty="0">
                <a:solidFill>
                  <a:srgbClr val="FFC000"/>
                </a:solidFill>
              </a:rPr>
              <a:t> AI crop assistant</a:t>
            </a:r>
          </a:p>
          <a:p>
            <a:pPr lvl="1" indent="0">
              <a:spcAft>
                <a:spcPts val="700"/>
              </a:spcAft>
              <a:buFont typeface="Courier New"/>
              <a:buChar char="o"/>
            </a:pPr>
            <a:r>
              <a:rPr lang="en-US" dirty="0">
                <a:solidFill>
                  <a:srgbClr val="FFC000"/>
                </a:solidFill>
              </a:rPr>
              <a:t> Voice-activated </a:t>
            </a:r>
            <a:r>
              <a:rPr lang="en-US" dirty="0">
                <a:solidFill>
                  <a:srgbClr val="FFFFFF"/>
                </a:solidFill>
              </a:rPr>
              <a:t>analytics</a:t>
            </a:r>
          </a:p>
          <a:p>
            <a:pPr lvl="1" indent="0">
              <a:spcAft>
                <a:spcPts val="700"/>
              </a:spcAft>
              <a:buFont typeface="Courier New"/>
              <a:buChar char="o"/>
            </a:pPr>
            <a:r>
              <a:rPr lang="en-US" dirty="0">
                <a:solidFill>
                  <a:srgbClr val="FFC000"/>
                </a:solidFill>
              </a:rPr>
              <a:t> Developer API &amp; marketplace</a:t>
            </a:r>
          </a:p>
          <a:p>
            <a:pPr indent="0">
              <a:spcAft>
                <a:spcPts val="700"/>
              </a:spcAft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 Future Innovations:</a:t>
            </a:r>
          </a:p>
          <a:p>
            <a:pPr lvl="1" indent="0">
              <a:spcAft>
                <a:spcPts val="700"/>
              </a:spcAft>
              <a:buFont typeface="Courier New"/>
              <a:buChar char="o"/>
            </a:pPr>
            <a:r>
              <a:rPr lang="en-US" dirty="0">
                <a:solidFill>
                  <a:srgbClr val="FFC000"/>
                </a:solidFill>
              </a:rPr>
              <a:t> Autonomous </a:t>
            </a:r>
            <a:r>
              <a:rPr lang="en-US" dirty="0">
                <a:solidFill>
                  <a:srgbClr val="FFFFFF"/>
                </a:solidFill>
              </a:rPr>
              <a:t>farm AI systems</a:t>
            </a:r>
          </a:p>
          <a:p>
            <a:pPr lvl="1" indent="0">
              <a:spcAft>
                <a:spcPts val="700"/>
              </a:spcAft>
              <a:buFont typeface="Courier New"/>
              <a:buChar char="o"/>
            </a:pPr>
            <a:r>
              <a:rPr lang="en-US" dirty="0">
                <a:solidFill>
                  <a:srgbClr val="FFC000"/>
                </a:solidFill>
              </a:rPr>
              <a:t> Agricultural reasoning </a:t>
            </a:r>
            <a:r>
              <a:rPr lang="en-US" dirty="0">
                <a:solidFill>
                  <a:srgbClr val="FFFFFF"/>
                </a:solidFill>
              </a:rPr>
              <a:t>LLM</a:t>
            </a:r>
          </a:p>
          <a:p>
            <a:pPr lvl="1" indent="0">
              <a:spcAft>
                <a:spcPts val="700"/>
              </a:spcAft>
              <a:buFont typeface="Courier New"/>
              <a:buChar char="o"/>
            </a:pPr>
            <a:r>
              <a:rPr lang="en-US" dirty="0">
                <a:solidFill>
                  <a:srgbClr val="FFC000"/>
                </a:solidFill>
              </a:rPr>
              <a:t> Expansion </a:t>
            </a:r>
            <a:r>
              <a:rPr lang="en-US" dirty="0">
                <a:solidFill>
                  <a:srgbClr val="FFFFFF"/>
                </a:solidFill>
              </a:rPr>
              <a:t>to </a:t>
            </a:r>
            <a:r>
              <a:rPr lang="en-US" dirty="0">
                <a:solidFill>
                  <a:srgbClr val="FFC000"/>
                </a:solidFill>
              </a:rPr>
              <a:t>medicine </a:t>
            </a:r>
            <a:r>
              <a:rPr lang="en-US" dirty="0">
                <a:solidFill>
                  <a:srgbClr val="FFFFFF"/>
                </a:solidFill>
              </a:rPr>
              <a:t>and </a:t>
            </a:r>
            <a:r>
              <a:rPr lang="en-US" dirty="0">
                <a:solidFill>
                  <a:srgbClr val="FFC000"/>
                </a:solidFill>
              </a:rPr>
              <a:t>defense</a:t>
            </a:r>
          </a:p>
          <a:p>
            <a:pPr indent="0">
              <a:spcAft>
                <a:spcPts val="700"/>
              </a:spcAft>
              <a:buNone/>
            </a:pPr>
            <a:r>
              <a:rPr lang="en-US" sz="1600" dirty="0">
                <a:solidFill>
                  <a:srgbClr val="FFC000"/>
                </a:solidFill>
              </a:rPr>
              <a:t>BHUMI</a:t>
            </a:r>
            <a:r>
              <a:rPr lang="en-US" sz="1600" dirty="0">
                <a:solidFill>
                  <a:srgbClr val="FFFFFF"/>
                </a:solidFill>
              </a:rPr>
              <a:t>: </a:t>
            </a:r>
            <a:r>
              <a:rPr lang="en-US" sz="1600" dirty="0">
                <a:solidFill>
                  <a:srgbClr val="FFC000"/>
                </a:solidFill>
              </a:rPr>
              <a:t>Sowing </a:t>
            </a:r>
            <a:r>
              <a:rPr lang="en-US" sz="1600" dirty="0">
                <a:solidFill>
                  <a:srgbClr val="FFFFFF"/>
                </a:solidFill>
              </a:rPr>
              <a:t>the </a:t>
            </a:r>
            <a:r>
              <a:rPr lang="en-US" sz="1600" dirty="0">
                <a:solidFill>
                  <a:srgbClr val="FFC000"/>
                </a:solidFill>
              </a:rPr>
              <a:t>seeds </a:t>
            </a:r>
            <a:r>
              <a:rPr lang="en-US" sz="1600" dirty="0">
                <a:solidFill>
                  <a:srgbClr val="FFFFFF"/>
                </a:solidFill>
              </a:rPr>
              <a:t>of a data-driven revolution across industries.</a:t>
            </a:r>
          </a:p>
          <a:p>
            <a:pPr marL="0" indent="0">
              <a:buNone/>
            </a:pP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pic>
        <p:nvPicPr>
          <p:cNvPr id="4" name="Picture 3" descr="A group of people standing around a person holding a basket of beans&#10;&#10;Description automatically generated">
            <a:extLst>
              <a:ext uri="{FF2B5EF4-FFF2-40B4-BE49-F238E27FC236}">
                <a16:creationId xmlns:a16="http://schemas.microsoft.com/office/drawing/2014/main" id="{C92F4530-C4BC-040A-57C7-F51E3C03E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558" y="1823037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5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2DC16-6689-DE5A-35F4-8AC694DB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33639"/>
            <a:ext cx="11091600" cy="80091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8AE6-A709-A769-2217-A2B6DB359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954" y="1201109"/>
            <a:ext cx="11090274" cy="5520941"/>
          </a:xfrm>
        </p:spPr>
        <p:txBody>
          <a:bodyPr vert="horz" wrap="square" lIns="0" tIns="0" rIns="0" bIns="0" rtlCol="0" anchor="t">
            <a:normAutofit fontScale="85000" lnSpcReduction="20000"/>
          </a:bodyPr>
          <a:lstStyle/>
          <a:p>
            <a:r>
              <a:rPr lang="en-US" sz="2100" dirty="0">
                <a:solidFill>
                  <a:srgbClr val="FFFFFF"/>
                </a:solidFill>
              </a:rPr>
              <a:t>🌱 Farmer Subscriptions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100" dirty="0">
                <a:solidFill>
                  <a:srgbClr val="FFC000"/>
                </a:solidFill>
              </a:rPr>
              <a:t>Freemium model</a:t>
            </a:r>
            <a:r>
              <a:rPr lang="en-US" sz="2100" dirty="0">
                <a:solidFill>
                  <a:srgbClr val="FFFFFF"/>
                </a:solidFill>
              </a:rPr>
              <a:t>: </a:t>
            </a:r>
            <a:endParaRPr lang="en-US" sz="2100">
              <a:solidFill>
                <a:srgbClr val="FFFFFF"/>
              </a:solidFill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100" dirty="0">
                <a:solidFill>
                  <a:srgbClr val="FFC000"/>
                </a:solidFill>
              </a:rPr>
              <a:t>Basic (free)</a:t>
            </a:r>
            <a:r>
              <a:rPr lang="en-US" sz="2100" dirty="0">
                <a:solidFill>
                  <a:srgbClr val="FFFFFF"/>
                </a:solidFill>
              </a:rPr>
              <a:t>: </a:t>
            </a:r>
            <a:r>
              <a:rPr lang="en-US" sz="2100" dirty="0">
                <a:solidFill>
                  <a:srgbClr val="FFC000"/>
                </a:solidFill>
              </a:rPr>
              <a:t>AI-driven insights</a:t>
            </a:r>
            <a:r>
              <a:rPr lang="en-US" sz="2100" dirty="0">
                <a:solidFill>
                  <a:srgbClr val="FFFFFF"/>
                </a:solidFill>
              </a:rPr>
              <a:t>, crop recommendations, weather alerts (Only for their farm).</a:t>
            </a:r>
            <a:endParaRPr lang="en-US" sz="2100" dirty="0">
              <a:solidFill>
                <a:srgbClr val="000000"/>
              </a:solidFill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100" dirty="0">
                <a:solidFill>
                  <a:srgbClr val="FFC000"/>
                </a:solidFill>
              </a:rPr>
              <a:t>Premium tiers</a:t>
            </a:r>
            <a:r>
              <a:rPr lang="en-US" sz="2100" dirty="0">
                <a:solidFill>
                  <a:srgbClr val="FFFFFF"/>
                </a:solidFill>
              </a:rPr>
              <a:t>: Access to all data (For Farms under "</a:t>
            </a:r>
            <a:r>
              <a:rPr lang="en-US" sz="2100" dirty="0">
                <a:solidFill>
                  <a:srgbClr val="FFC000"/>
                </a:solidFill>
                <a:ea typeface="+mn-lt"/>
                <a:cs typeface="+mn-lt"/>
              </a:rPr>
              <a:t>Farmer Data Sharing Program</a:t>
            </a:r>
            <a:r>
              <a:rPr lang="en-US" sz="2100" dirty="0">
                <a:solidFill>
                  <a:srgbClr val="FFFFFF"/>
                </a:solidFill>
              </a:rPr>
              <a:t>").</a:t>
            </a:r>
            <a:endParaRPr lang="en-US" sz="2100" dirty="0">
              <a:solidFill>
                <a:srgbClr val="FFFFFF">
                  <a:alpha val="60000"/>
                </a:srgbClr>
              </a:solidFill>
            </a:endParaRPr>
          </a:p>
          <a:p>
            <a:r>
              <a:rPr lang="en-US" sz="2100" dirty="0">
                <a:solidFill>
                  <a:srgbClr val="FFFFFF"/>
                </a:solidFill>
              </a:rPr>
              <a:t>💹 Data Marketplace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100" dirty="0">
                <a:solidFill>
                  <a:srgbClr val="FFFFFF"/>
                </a:solidFill>
              </a:rPr>
              <a:t>Sell </a:t>
            </a:r>
            <a:r>
              <a:rPr lang="en-US" sz="2100" dirty="0">
                <a:solidFill>
                  <a:srgbClr val="FFC000"/>
                </a:solidFill>
              </a:rPr>
              <a:t>aggregated </a:t>
            </a:r>
            <a:r>
              <a:rPr lang="en-US" sz="2100" dirty="0">
                <a:solidFill>
                  <a:srgbClr val="FFFFFF"/>
                </a:solidFill>
              </a:rPr>
              <a:t>farm </a:t>
            </a:r>
            <a:r>
              <a:rPr lang="en-US" sz="2100" dirty="0">
                <a:solidFill>
                  <a:srgbClr val="FFC000"/>
                </a:solidFill>
              </a:rPr>
              <a:t>data </a:t>
            </a:r>
            <a:r>
              <a:rPr lang="en-US" sz="2100" dirty="0">
                <a:solidFill>
                  <a:srgbClr val="FFFFFF"/>
                </a:solidFill>
              </a:rPr>
              <a:t>to </a:t>
            </a:r>
            <a:r>
              <a:rPr lang="en-US" sz="2100" dirty="0">
                <a:solidFill>
                  <a:srgbClr val="FFC000"/>
                </a:solidFill>
              </a:rPr>
              <a:t>agribusinesses</a:t>
            </a:r>
            <a:r>
              <a:rPr lang="en-US" sz="2100" dirty="0">
                <a:solidFill>
                  <a:srgbClr val="FFFFFF"/>
                </a:solidFill>
              </a:rPr>
              <a:t>, </a:t>
            </a:r>
            <a:r>
              <a:rPr lang="en-US" sz="2100" dirty="0">
                <a:solidFill>
                  <a:srgbClr val="FFC000"/>
                </a:solidFill>
              </a:rPr>
              <a:t>researchers</a:t>
            </a:r>
            <a:r>
              <a:rPr lang="en-US" sz="2100" dirty="0">
                <a:solidFill>
                  <a:srgbClr val="FFFFFF"/>
                </a:solidFill>
              </a:rPr>
              <a:t>, and </a:t>
            </a:r>
            <a:r>
              <a:rPr lang="en-US" sz="2100" dirty="0">
                <a:solidFill>
                  <a:srgbClr val="FFC000"/>
                </a:solidFill>
              </a:rPr>
              <a:t>gov't agencies</a:t>
            </a:r>
            <a:r>
              <a:rPr lang="en-US" sz="2100" dirty="0">
                <a:solidFill>
                  <a:srgbClr val="FFFFFF"/>
                </a:solidFill>
              </a:rPr>
              <a:t>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100" dirty="0">
                <a:solidFill>
                  <a:srgbClr val="FFC000"/>
                </a:solidFill>
              </a:rPr>
              <a:t>Tiered pricing </a:t>
            </a:r>
            <a:r>
              <a:rPr lang="en-US" sz="2100" dirty="0">
                <a:solidFill>
                  <a:srgbClr val="FFFFFF"/>
                </a:solidFill>
              </a:rPr>
              <a:t>based on data complexity and volume.</a:t>
            </a:r>
          </a:p>
          <a:p>
            <a:r>
              <a:rPr lang="en-US" sz="2100" dirty="0">
                <a:solidFill>
                  <a:srgbClr val="FFFFFF"/>
                </a:solidFill>
              </a:rPr>
              <a:t>🖥️ Developer Ecosystem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100" dirty="0">
                <a:solidFill>
                  <a:srgbClr val="FFC000"/>
                </a:solidFill>
              </a:rPr>
              <a:t>API access</a:t>
            </a:r>
            <a:r>
              <a:rPr lang="en-US" sz="2100" dirty="0">
                <a:solidFill>
                  <a:srgbClr val="FFFFFF"/>
                </a:solidFill>
              </a:rPr>
              <a:t> with free and paid tiers.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100" dirty="0">
                <a:solidFill>
                  <a:srgbClr val="FFC000"/>
                </a:solidFill>
              </a:rPr>
              <a:t>Revenue sharing</a:t>
            </a:r>
            <a:r>
              <a:rPr lang="en-US" sz="2100" dirty="0">
                <a:solidFill>
                  <a:srgbClr val="FFFFFF"/>
                </a:solidFill>
              </a:rPr>
              <a:t> for apps built on </a:t>
            </a:r>
            <a:r>
              <a:rPr lang="en-US" sz="2100" dirty="0">
                <a:solidFill>
                  <a:srgbClr val="FFC000"/>
                </a:solidFill>
              </a:rPr>
              <a:t>Bhumi </a:t>
            </a:r>
            <a:r>
              <a:rPr lang="en-US" sz="2100" dirty="0">
                <a:solidFill>
                  <a:srgbClr val="FFFFFF"/>
                </a:solidFill>
              </a:rPr>
              <a:t>platform.</a:t>
            </a:r>
          </a:p>
          <a:p>
            <a:r>
              <a:rPr lang="en-US" sz="2100" dirty="0">
                <a:solidFill>
                  <a:srgbClr val="FFFFFF"/>
                </a:solidFill>
              </a:rPr>
              <a:t>🏢 Enterprise Solutions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100" dirty="0">
                <a:solidFill>
                  <a:srgbClr val="FFC000"/>
                </a:solidFill>
              </a:rPr>
              <a:t>Customized analytics</a:t>
            </a:r>
            <a:r>
              <a:rPr lang="en-US" sz="2100" dirty="0">
                <a:solidFill>
                  <a:srgbClr val="FFFFFF"/>
                </a:solidFill>
              </a:rPr>
              <a:t> for large agribusinesses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100" dirty="0">
                <a:solidFill>
                  <a:srgbClr val="FFC000"/>
                </a:solidFill>
              </a:rPr>
              <a:t>Supply chain optimization</a:t>
            </a:r>
            <a:r>
              <a:rPr lang="en-US" sz="2100" dirty="0">
                <a:solidFill>
                  <a:srgbClr val="FFFFFF"/>
                </a:solidFill>
              </a:rPr>
              <a:t> and </a:t>
            </a:r>
            <a:r>
              <a:rPr lang="en-US" sz="2100" dirty="0">
                <a:solidFill>
                  <a:srgbClr val="FFC000"/>
                </a:solidFill>
              </a:rPr>
              <a:t>yield prediction</a:t>
            </a: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336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BB345-E5B6-09F8-2901-EEBDC666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A5945-B1E9-06F6-CE48-E4784B3F0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Given our technology's comprehensive scope, precise market estimates are premature. However, based on our Phase 1 plans, we project: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FFC000"/>
                </a:solidFill>
              </a:rPr>
              <a:t>Indian AgriTech market</a:t>
            </a:r>
            <a:r>
              <a:rPr lang="en-US" dirty="0">
                <a:solidFill>
                  <a:srgbClr val="FFFFFF"/>
                </a:solidFill>
              </a:rPr>
              <a:t> valued at </a:t>
            </a:r>
            <a:r>
              <a:rPr lang="en-US" dirty="0">
                <a:solidFill>
                  <a:srgbClr val="FFC000"/>
                </a:solidFill>
              </a:rPr>
              <a:t>$10.9 billion in 2023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FFC000"/>
                </a:solidFill>
              </a:rPr>
              <a:t>Expected </a:t>
            </a:r>
            <a:r>
              <a:rPr lang="en-US" dirty="0">
                <a:solidFill>
                  <a:srgbClr val="FFFFFF"/>
                </a:solidFill>
              </a:rPr>
              <a:t>to reach </a:t>
            </a:r>
            <a:r>
              <a:rPr lang="en-US" dirty="0">
                <a:solidFill>
                  <a:srgbClr val="FFC000"/>
                </a:solidFill>
              </a:rPr>
              <a:t>$24 billion by 2025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FFC000"/>
                </a:solidFill>
              </a:rPr>
              <a:t>CAGR </a:t>
            </a:r>
            <a:r>
              <a:rPr lang="en-US" dirty="0">
                <a:solidFill>
                  <a:srgbClr val="FFFFFF"/>
                </a:solidFill>
              </a:rPr>
              <a:t>of </a:t>
            </a:r>
            <a:r>
              <a:rPr lang="en-US" dirty="0">
                <a:solidFill>
                  <a:srgbClr val="FFC000"/>
                </a:solidFill>
              </a:rPr>
              <a:t>37.5%</a:t>
            </a:r>
            <a:r>
              <a:rPr lang="en-US" dirty="0">
                <a:solidFill>
                  <a:srgbClr val="FFFFFF"/>
                </a:solidFill>
              </a:rPr>
              <a:t> from </a:t>
            </a:r>
            <a:r>
              <a:rPr lang="en-US" dirty="0">
                <a:solidFill>
                  <a:srgbClr val="FFC000"/>
                </a:solidFill>
              </a:rPr>
              <a:t>2023 to 2025</a:t>
            </a:r>
          </a:p>
          <a:p>
            <a:pPr marL="0" indent="0">
              <a:buNone/>
            </a:pP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87624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3DFloatVTI</vt:lpstr>
      <vt:lpstr>BHUMI @ aiabs</vt:lpstr>
      <vt:lpstr>India's Agricultural Paradox</vt:lpstr>
      <vt:lpstr>What is the Problem?</vt:lpstr>
      <vt:lpstr>Why Bhumi?</vt:lpstr>
      <vt:lpstr>Realtime Data, How?</vt:lpstr>
      <vt:lpstr>Who operates Dhruva?</vt:lpstr>
      <vt:lpstr>Why we are building all this?</vt:lpstr>
      <vt:lpstr>Business Model</vt:lpstr>
      <vt:lpstr>Market Opportunity</vt:lpstr>
      <vt:lpstr>What will we accomplice with seed?</vt:lpstr>
      <vt:lpstr>Who are we?</vt:lpstr>
      <vt:lpstr>What do we ask?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1896</cp:revision>
  <dcterms:created xsi:type="dcterms:W3CDTF">2024-07-09T18:40:28Z</dcterms:created>
  <dcterms:modified xsi:type="dcterms:W3CDTF">2024-08-30T23:15:38Z</dcterms:modified>
</cp:coreProperties>
</file>